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</p:sldMasterIdLst>
  <p:notesMasterIdLst>
    <p:notesMasterId r:id="rId20"/>
  </p:notesMasterIdLst>
  <p:sldIdLst>
    <p:sldId id="256" r:id="rId2"/>
    <p:sldId id="330" r:id="rId3"/>
    <p:sldId id="262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41" r:id="rId13"/>
    <p:sldId id="339" r:id="rId14"/>
    <p:sldId id="340" r:id="rId15"/>
    <p:sldId id="342" r:id="rId16"/>
    <p:sldId id="343" r:id="rId17"/>
    <p:sldId id="344" r:id="rId18"/>
    <p:sldId id="345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75"/>
    <a:srgbClr val="FF8585"/>
    <a:srgbClr val="FFCDCD"/>
    <a:srgbClr val="0060A8"/>
    <a:srgbClr val="005A9E"/>
    <a:srgbClr val="FFDC6D"/>
    <a:srgbClr val="FFFF99"/>
    <a:srgbClr val="FFFF66"/>
    <a:srgbClr val="FFFFCC"/>
    <a:srgbClr val="CD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88059697005229E-2"/>
          <c:y val="5.0219721165872576E-3"/>
          <c:w val="0.43455475282084582"/>
          <c:h val="0.9949779088315767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3.0546009927453505E-3"/>
                  <c:y val="-7.271075623003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0305460099276E-2"/>
                  <c:y val="-7.7558139978702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9"/>
                <c:pt idx="0">
                  <c:v>сельское хозяйство  0,80 %</c:v>
                </c:pt>
                <c:pt idx="1">
                  <c:v>промышленная деятельность3%</c:v>
                </c:pt>
                <c:pt idx="2">
                  <c:v>потребительский рынок 43,5%</c:v>
                </c:pt>
                <c:pt idx="3">
                  <c:v>транспорт и связь 5,5%</c:v>
                </c:pt>
                <c:pt idx="4">
                  <c:v>курортно-туристская сфера 19,1%</c:v>
                </c:pt>
                <c:pt idx="5">
                  <c:v>строительство 8,4%</c:v>
                </c:pt>
                <c:pt idx="6">
                  <c:v>операции с недвижимым имуществом 8,8%</c:v>
                </c:pt>
                <c:pt idx="7">
                  <c:v>прочие услуги 5,4%</c:v>
                </c:pt>
                <c:pt idx="8">
                  <c:v>вид деятельности не указан 4,6%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 formatCode="0.00%">
                  <c:v>8.0000000000000002E-3</c:v>
                </c:pt>
                <c:pt idx="1">
                  <c:v>0.03</c:v>
                </c:pt>
                <c:pt idx="2" formatCode="0.00%">
                  <c:v>0.435</c:v>
                </c:pt>
                <c:pt idx="3" formatCode="0.00%">
                  <c:v>5.5E-2</c:v>
                </c:pt>
                <c:pt idx="4" formatCode="0.00%">
                  <c:v>0.191</c:v>
                </c:pt>
                <c:pt idx="5" formatCode="0.00%">
                  <c:v>8.4000000000000005E-2</c:v>
                </c:pt>
                <c:pt idx="6" formatCode="0.00%">
                  <c:v>8.7999999999999995E-2</c:v>
                </c:pt>
                <c:pt idx="7" formatCode="0.00%">
                  <c:v>5.3999999999999999E-2</c:v>
                </c:pt>
                <c:pt idx="8" formatCode="0.00%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</c:plotArea>
    <c:legend>
      <c:legendPos val="r"/>
      <c:layout>
        <c:manualLayout>
          <c:xMode val="edge"/>
          <c:yMode val="edge"/>
          <c:x val="0.51531732073009773"/>
          <c:y val="4.5550139887097947E-2"/>
          <c:w val="0.47551887629166628"/>
          <c:h val="0.9331362572853887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88059697005229E-2"/>
          <c:y val="5.0219721165872576E-3"/>
          <c:w val="0.43455475282084582"/>
          <c:h val="0.9949779088315767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3.0546009927453505E-3"/>
                  <c:y val="-7.271075623003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0305460099276E-2"/>
                  <c:y val="-7.7558139978702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436807941962582E-2"/>
                  <c:y val="-4.7986328484501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6"/>
                <c:pt idx="0">
                  <c:v>без работы 7%</c:v>
                </c:pt>
                <c:pt idx="1">
                  <c:v>домохозяева 9%</c:v>
                </c:pt>
                <c:pt idx="2">
                  <c:v>другое 0,08%</c:v>
                </c:pt>
                <c:pt idx="3">
                  <c:v>пенсионеры 7,7 %</c:v>
                </c:pt>
                <c:pt idx="4">
                  <c:v>работают 56%</c:v>
                </c:pt>
                <c:pt idx="5">
                  <c:v>учащиеся 4,4%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 formatCode="0.00%">
                  <c:v>7.0000000000000007E-2</c:v>
                </c:pt>
                <c:pt idx="1">
                  <c:v>0.09</c:v>
                </c:pt>
                <c:pt idx="2" formatCode="0.00%">
                  <c:v>8.0000000000000004E-4</c:v>
                </c:pt>
                <c:pt idx="3" formatCode="0.00%">
                  <c:v>7.6999999999999999E-2</c:v>
                </c:pt>
                <c:pt idx="4" formatCode="0.00%">
                  <c:v>0.56000000000000005</c:v>
                </c:pt>
                <c:pt idx="5" formatCode="0.00%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51531732073009773"/>
          <c:y val="4.5550139887097947E-2"/>
          <c:w val="0.47551887629166628"/>
          <c:h val="0.9331362572853887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8DD0-9242-4C39-AFC1-86B1DCDAC877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D01E9-4F27-4B4F-AB47-1AB9411F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3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1E9-4F27-4B4F-AB47-1AB9411F36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0148-A22F-4C1A-AD66-D97BA6D4F701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E6C-5BD5-428E-8D30-27DF9370F2E8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CCF-E4CA-47C2-8266-B9A7810D3C4F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F31-CD97-4096-97C7-425CD16C1989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04DA-1B20-4EA1-A2E2-C68CA11C4383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F10-362B-49D4-9612-FA69BFBFB70D}" type="datetime1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2C1-F586-406E-B04F-1BF9A4A0B6BB}" type="datetime1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E47-4DFB-476F-B298-23DD67DE1962}" type="datetime1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1E3B-603B-4296-BE5B-F101A06211C7}" type="datetime1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0A08-52B2-4463-9F0F-611B4D3529F4}" type="datetime1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810C-B18E-4708-B807-35347FEE84E8}" type="datetime1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tint val="96000"/>
                <a:satMod val="130000"/>
                <a:lumMod val="50000"/>
              </a:schemeClr>
              <a:schemeClr val="bg1">
                <a:tint val="96000"/>
                <a:satMod val="114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6000"/>
                    </a14:imgEffect>
                    <a14:imgEffect>
                      <a14:colorTemperature colorTemp="11250"/>
                    </a14:imgEffect>
                    <a14:imgEffect>
                      <a14:saturation sat="2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B94206-0D0E-42BD-BCCE-9500EA45D100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8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9.wdp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7.jp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8.wdp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9.jpg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jpeg"/><Relationship Id="rId3" Type="http://schemas.microsoft.com/office/2007/relationships/hdphoto" Target="../media/hdphoto8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microsoft.com/office/2007/relationships/hdphoto" Target="../media/hdphoto4.wdp"/><Relationship Id="rId12" Type="http://schemas.openxmlformats.org/officeDocument/2006/relationships/image" Target="../media/image3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jpeg"/><Relationship Id="rId3" Type="http://schemas.microsoft.com/office/2007/relationships/hdphoto" Target="../media/hdphoto8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image" Target="../media/image16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5" Type="http://schemas.openxmlformats.org/officeDocument/2006/relationships/image" Target="../media/image34.jp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microsoft.com/office/2007/relationships/hdphoto" Target="../media/hdphoto4.wdp"/><Relationship Id="rId12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9.wdp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microsoft.com/office/2007/relationships/hdphoto" Target="../media/hdphoto4.wdp"/><Relationship Id="rId12" Type="http://schemas.openxmlformats.org/officeDocument/2006/relationships/image" Target="../media/image3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9.wdp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jpeg"/><Relationship Id="rId5" Type="http://schemas.microsoft.com/office/2007/relationships/hdphoto" Target="../media/hdphoto8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8.wdp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8.wdp"/><Relationship Id="rId10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3375"/>
            <a:ext cx="9144001" cy="271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-2" y="2276220"/>
            <a:ext cx="91440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состояния и развития конкурентной среды на рынках товаров, работ и услуг муниципального образования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курорт  Сочи       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розничной торговли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3163" y="1585913"/>
            <a:ext cx="284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высокая конкуренция</a:t>
            </a:r>
          </a:p>
          <a:p>
            <a:r>
              <a:rPr lang="ru-RU" sz="1400" b="1" dirty="0" smtClean="0"/>
              <a:t>75%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733298"/>
            <a:ext cx="2800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/>
              <a:t>увеличилось 85 %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02328" y="3401708"/>
            <a:ext cx="2241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сложность, затянутость процедуры получения разрешений 17%</a:t>
            </a:r>
          </a:p>
          <a:p>
            <a:r>
              <a:rPr lang="ru-RU" sz="1100" b="1" dirty="0"/>
              <a:t>д</a:t>
            </a:r>
            <a:r>
              <a:rPr lang="ru-RU" sz="1100" b="1" dirty="0" smtClean="0"/>
              <a:t>авление со стороны конкурентов 10%</a:t>
            </a:r>
          </a:p>
          <a:p>
            <a:r>
              <a:rPr lang="ru-RU" sz="1100" b="1" dirty="0" smtClean="0"/>
              <a:t>высокие барьеры доступа к финансовым ресурсам 7% </a:t>
            </a:r>
          </a:p>
          <a:p>
            <a:endParaRPr lang="ru-RU" sz="13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4803031"/>
            <a:ext cx="181250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количество административных барьеров не изменилось  37%</a:t>
            </a:r>
          </a:p>
          <a:p>
            <a:r>
              <a:rPr lang="ru-RU" sz="1100" b="1" dirty="0"/>
              <a:t>б</a:t>
            </a:r>
            <a:r>
              <a:rPr lang="ru-RU" sz="1100" b="1" dirty="0" smtClean="0"/>
              <a:t>изнесу стало проще преодолевать барьеры  27%</a:t>
            </a:r>
          </a:p>
          <a:p>
            <a:r>
              <a:rPr lang="ru-RU" sz="1100" b="1" dirty="0"/>
              <a:t>бизнесу стало </a:t>
            </a:r>
            <a:r>
              <a:rPr lang="ru-RU" sz="1100" b="1" dirty="0" smtClean="0"/>
              <a:t>сложнее </a:t>
            </a:r>
            <a:r>
              <a:rPr lang="ru-RU" sz="1100" b="1" dirty="0"/>
              <a:t>преодолевать барьеры  </a:t>
            </a:r>
            <a:r>
              <a:rPr lang="ru-RU" sz="1100" b="1" dirty="0" smtClean="0"/>
              <a:t>25 %</a:t>
            </a:r>
            <a:endParaRPr lang="ru-RU" sz="1100" b="1" dirty="0"/>
          </a:p>
          <a:p>
            <a:endParaRPr lang="ru-RU" sz="11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89%</a:t>
            </a:r>
          </a:p>
          <a:p>
            <a:r>
              <a:rPr lang="ru-RU" sz="1200" b="1" dirty="0" smtClean="0"/>
              <a:t>- не удовлетворен 2%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70%</a:t>
            </a:r>
            <a:endParaRPr lang="ru-RU" sz="1200" dirty="0"/>
          </a:p>
          <a:p>
            <a:r>
              <a:rPr lang="ru-RU" sz="1200" b="1" dirty="0" smtClean="0"/>
              <a:t>- мало 8%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15" y="5360104"/>
            <a:ext cx="35745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74" y="5437160"/>
            <a:ext cx="335381" cy="861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528789" y="5101811"/>
            <a:ext cx="714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37%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857375" y="5190939"/>
            <a:ext cx="6213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27 % </a:t>
            </a:r>
            <a:endParaRPr lang="ru-RU" sz="10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629913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1" y="1385888"/>
            <a:ext cx="1085850" cy="8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0" y="3857483"/>
            <a:ext cx="856174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38" y="5553331"/>
            <a:ext cx="263932" cy="742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4" name="Прямоугольник 43"/>
          <p:cNvSpPr/>
          <p:nvPr/>
        </p:nvSpPr>
        <p:spPr>
          <a:xfrm rot="10800000" flipH="1" flipV="1">
            <a:off x="2298455" y="5254211"/>
            <a:ext cx="6202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25%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10" y="3626650"/>
            <a:ext cx="4111254" cy="32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Р</a:t>
            </a:r>
            <a:r>
              <a:rPr lang="ru-RU" sz="2500" dirty="0" smtClean="0"/>
              <a:t>ынок </a:t>
            </a:r>
            <a:r>
              <a:rPr lang="ru-RU" sz="2500" dirty="0"/>
              <a:t>услуг перевозок пассажиров наземным транспортом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385888"/>
            <a:ext cx="26026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конкуренция 60%</a:t>
            </a:r>
          </a:p>
          <a:p>
            <a:r>
              <a:rPr lang="ru-RU" sz="1200" b="1" dirty="0"/>
              <a:t>у</a:t>
            </a:r>
            <a:r>
              <a:rPr lang="ru-RU" sz="1200" b="1" dirty="0" smtClean="0"/>
              <a:t>меренная </a:t>
            </a:r>
          </a:p>
          <a:p>
            <a:r>
              <a:rPr lang="ru-RU" sz="1200" b="1" dirty="0" smtClean="0"/>
              <a:t>конкуренция  18%</a:t>
            </a:r>
          </a:p>
          <a:p>
            <a:r>
              <a:rPr lang="ru-RU" sz="1200" b="1" dirty="0"/>
              <a:t>н</a:t>
            </a:r>
            <a:r>
              <a:rPr lang="ru-RU" sz="1200" b="1" dirty="0" smtClean="0"/>
              <a:t>ет конкуренции 12</a:t>
            </a:r>
            <a:r>
              <a:rPr lang="ru-RU" sz="1300" b="1" dirty="0" smtClean="0"/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75563"/>
            <a:ext cx="280035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50" b="1" dirty="0" smtClean="0"/>
              <a:t>увеличилось 70 %</a:t>
            </a:r>
          </a:p>
          <a:p>
            <a:pPr lvl="1"/>
            <a:r>
              <a:rPr lang="ru-RU" sz="1150" b="1" dirty="0"/>
              <a:t>з</a:t>
            </a:r>
            <a:r>
              <a:rPr lang="ru-RU" sz="1150" b="1" dirty="0" smtClean="0"/>
              <a:t>атрудняются </a:t>
            </a:r>
          </a:p>
          <a:p>
            <a:pPr lvl="1"/>
            <a:r>
              <a:rPr lang="ru-RU" sz="1150" b="1" dirty="0" smtClean="0"/>
              <a:t>ответить 16%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02328" y="3401708"/>
            <a:ext cx="22411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к</a:t>
            </a:r>
            <a:r>
              <a:rPr lang="ru-RU" sz="1100" b="1" dirty="0" smtClean="0"/>
              <a:t>онкуренция со стороны теневого бизнеса 35%</a:t>
            </a:r>
          </a:p>
          <a:p>
            <a:r>
              <a:rPr lang="ru-RU" sz="1100" b="1" dirty="0"/>
              <a:t>в</a:t>
            </a:r>
            <a:r>
              <a:rPr lang="ru-RU" sz="1100" b="1" dirty="0" smtClean="0"/>
              <a:t>ысокие транспортные и логистический издержки 20%</a:t>
            </a:r>
          </a:p>
          <a:p>
            <a:r>
              <a:rPr lang="ru-RU" sz="1100" b="1" dirty="0" smtClean="0"/>
              <a:t>недостаток квалифицированных кадров 10%</a:t>
            </a:r>
            <a:endParaRPr lang="ru-RU" sz="13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4803033"/>
            <a:ext cx="196967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бизнесу стало проще преодолевать барьеры 34%</a:t>
            </a:r>
          </a:p>
          <a:p>
            <a:r>
              <a:rPr lang="ru-RU" sz="1100" b="1" dirty="0"/>
              <a:t>у</a:t>
            </a:r>
            <a:r>
              <a:rPr lang="ru-RU" sz="1100" b="1" dirty="0" smtClean="0"/>
              <a:t>ровень и количество административных барьеров не изменился 33%</a:t>
            </a:r>
          </a:p>
          <a:p>
            <a:r>
              <a:rPr lang="ru-RU" sz="1100" b="1" dirty="0"/>
              <a:t>бизнесу стало </a:t>
            </a:r>
            <a:r>
              <a:rPr lang="ru-RU" sz="1100" b="1" dirty="0" smtClean="0"/>
              <a:t>сложнее </a:t>
            </a:r>
            <a:r>
              <a:rPr lang="ru-RU" sz="1100" b="1" dirty="0"/>
              <a:t>преодолевать барьеры  </a:t>
            </a:r>
            <a:r>
              <a:rPr lang="ru-RU" sz="1100" b="1" dirty="0" smtClean="0"/>
              <a:t>19 %</a:t>
            </a:r>
            <a:endParaRPr lang="ru-RU" sz="1100" b="1" dirty="0"/>
          </a:p>
          <a:p>
            <a:endParaRPr lang="ru-RU" sz="11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87%</a:t>
            </a:r>
          </a:p>
          <a:p>
            <a:r>
              <a:rPr lang="ru-RU" sz="1200" b="1" dirty="0" smtClean="0"/>
              <a:t>- не удовлетворен 3%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78%</a:t>
            </a:r>
            <a:endParaRPr lang="ru-RU" sz="1200" dirty="0"/>
          </a:p>
          <a:p>
            <a:r>
              <a:rPr lang="ru-RU" sz="1200" b="1" dirty="0" smtClean="0"/>
              <a:t>- мало 7%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629913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1" y="1385888"/>
            <a:ext cx="1085850" cy="8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2" y="3857483"/>
            <a:ext cx="755051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3" y="5256270"/>
            <a:ext cx="788282" cy="9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0" y="3626649"/>
            <a:ext cx="3991342" cy="28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Р</a:t>
            </a:r>
            <a:r>
              <a:rPr lang="ru-RU" sz="2500" dirty="0" smtClean="0"/>
              <a:t>ынок услуг связи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443161" y="1590805"/>
            <a:ext cx="212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конкуренция 95%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752535"/>
            <a:ext cx="280035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50" b="1" dirty="0" smtClean="0"/>
              <a:t>увеличилось 95 %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78741" y="3742066"/>
            <a:ext cx="19360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в</a:t>
            </a:r>
            <a:r>
              <a:rPr lang="ru-RU" sz="1300" b="1" dirty="0" smtClean="0"/>
              <a:t>ысокие барьеры доступа к финансовым ресурсам 90%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5480141"/>
            <a:ext cx="18125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бизнесу стало сложнее преодолевать барьеры 90%</a:t>
            </a:r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91%</a:t>
            </a:r>
          </a:p>
          <a:p>
            <a:r>
              <a:rPr lang="ru-RU" sz="1200" b="1" dirty="0" smtClean="0"/>
              <a:t>- не удовлетворен 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79%</a:t>
            </a:r>
            <a:endParaRPr lang="ru-RU" sz="1200" dirty="0"/>
          </a:p>
          <a:p>
            <a:r>
              <a:rPr lang="ru-RU" sz="1200" b="1" dirty="0" smtClean="0"/>
              <a:t>- мало 4 %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629913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1" y="1385888"/>
            <a:ext cx="1085850" cy="8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2" y="3857483"/>
            <a:ext cx="755051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09" y="5360104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7" name="Прямоугольник 26"/>
          <p:cNvSpPr/>
          <p:nvPr/>
        </p:nvSpPr>
        <p:spPr>
          <a:xfrm>
            <a:off x="1782845" y="5051281"/>
            <a:ext cx="5262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90%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66" y="3583301"/>
            <a:ext cx="4346643" cy="28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</a:t>
            </a:r>
            <a:r>
              <a:rPr lang="ru-RU" sz="25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социального обслуживания населения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385888"/>
            <a:ext cx="26026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конкуренция 42 %</a:t>
            </a:r>
          </a:p>
          <a:p>
            <a:r>
              <a:rPr lang="ru-RU" sz="1200" b="1" dirty="0"/>
              <a:t>у</a:t>
            </a:r>
            <a:r>
              <a:rPr lang="ru-RU" sz="1200" b="1" dirty="0" smtClean="0"/>
              <a:t>меренная </a:t>
            </a:r>
          </a:p>
          <a:p>
            <a:r>
              <a:rPr lang="ru-RU" sz="1200" b="1" dirty="0" smtClean="0"/>
              <a:t>конкуренция  25%</a:t>
            </a:r>
          </a:p>
          <a:p>
            <a:r>
              <a:rPr lang="ru-RU" sz="1200" b="1" dirty="0"/>
              <a:t>н</a:t>
            </a:r>
            <a:r>
              <a:rPr lang="ru-RU" sz="1200" b="1" dirty="0" smtClean="0"/>
              <a:t>ет конкуренции 8 </a:t>
            </a:r>
            <a:r>
              <a:rPr lang="ru-RU" sz="1300" b="1" dirty="0" smtClean="0"/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664049"/>
            <a:ext cx="280035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50" b="1" dirty="0" smtClean="0"/>
              <a:t>увеличилось 42 %</a:t>
            </a:r>
          </a:p>
          <a:p>
            <a:pPr lvl="1"/>
            <a:r>
              <a:rPr lang="ru-RU" sz="1150" b="1" dirty="0" smtClean="0"/>
              <a:t>не изменилось 33%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5735" y="3742066"/>
            <a:ext cx="22411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н</a:t>
            </a:r>
            <a:r>
              <a:rPr lang="ru-RU" sz="1100" b="1" dirty="0" smtClean="0"/>
              <a:t>едостаток квалифицированных кадров 25%</a:t>
            </a:r>
          </a:p>
          <a:p>
            <a:r>
              <a:rPr lang="ru-RU" sz="1100" b="1" dirty="0"/>
              <a:t>д</a:t>
            </a:r>
            <a:r>
              <a:rPr lang="ru-RU" sz="1100" b="1" dirty="0" smtClean="0"/>
              <a:t>авление со стороны конкурентов 25%</a:t>
            </a:r>
            <a:endParaRPr lang="ru-RU" sz="13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5056948"/>
            <a:ext cx="1812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бизнесу стало проще преодолевать барьеры 50%</a:t>
            </a:r>
          </a:p>
          <a:p>
            <a:r>
              <a:rPr lang="ru-RU" sz="1100" b="1" dirty="0"/>
              <a:t>у</a:t>
            </a:r>
            <a:r>
              <a:rPr lang="ru-RU" sz="1100" b="1" dirty="0" smtClean="0"/>
              <a:t>ровень и количество административных барьеров не изменился 25%</a:t>
            </a:r>
          </a:p>
          <a:p>
            <a:endParaRPr lang="ru-RU" sz="11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81%</a:t>
            </a:r>
          </a:p>
          <a:p>
            <a:r>
              <a:rPr lang="ru-RU" sz="1200" b="1" dirty="0" smtClean="0"/>
              <a:t>- не удовлетворен 6%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67%</a:t>
            </a:r>
            <a:endParaRPr lang="ru-RU" sz="1200" dirty="0"/>
          </a:p>
          <a:p>
            <a:r>
              <a:rPr lang="ru-RU" sz="1200" b="1" dirty="0" smtClean="0"/>
              <a:t>- мало 18%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18" y="1385889"/>
            <a:ext cx="1008746" cy="6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0" y="2540131"/>
            <a:ext cx="856174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55" y="3942467"/>
            <a:ext cx="335381" cy="93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25%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90107" y="3612072"/>
            <a:ext cx="575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25% </a:t>
            </a:r>
            <a:endParaRPr lang="ru-RU" sz="10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58" y="5360104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78" y="5713270"/>
            <a:ext cx="335381" cy="56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600198" y="4983083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50%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043109" y="5360104"/>
            <a:ext cx="5226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25%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6" y="3555683"/>
            <a:ext cx="4188585" cy="27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Рынок сельскохозяйственной продукции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385888"/>
            <a:ext cx="260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умеренная 38% </a:t>
            </a:r>
          </a:p>
          <a:p>
            <a:r>
              <a:rPr lang="ru-RU" sz="1200" b="1" dirty="0"/>
              <a:t>н</a:t>
            </a:r>
            <a:r>
              <a:rPr lang="ru-RU" sz="1200" b="1" dirty="0" smtClean="0"/>
              <a:t>ет конкуренции 25%</a:t>
            </a:r>
          </a:p>
          <a:p>
            <a:r>
              <a:rPr lang="ru-RU" sz="1200" b="1" dirty="0" smtClean="0"/>
              <a:t>высокая конкуренция  3 %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75563"/>
            <a:ext cx="280035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50" b="1" dirty="0"/>
              <a:t>н</a:t>
            </a:r>
            <a:r>
              <a:rPr lang="ru-RU" sz="1150" b="1" dirty="0" smtClean="0"/>
              <a:t>е изменилось 38%</a:t>
            </a:r>
          </a:p>
          <a:p>
            <a:pPr lvl="1"/>
            <a:r>
              <a:rPr lang="ru-RU" sz="1150" b="1" dirty="0" smtClean="0"/>
              <a:t>увеличилось 31%</a:t>
            </a:r>
          </a:p>
          <a:p>
            <a:pPr lvl="1"/>
            <a:r>
              <a:rPr lang="ru-RU" sz="1150" b="1" dirty="0" smtClean="0"/>
              <a:t>сократилось 25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5735" y="3742066"/>
            <a:ext cx="22411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высокие барьеры доступа к финансовым ресурсам 25%</a:t>
            </a:r>
          </a:p>
          <a:p>
            <a:r>
              <a:rPr lang="ru-RU" sz="1100" b="1" dirty="0" smtClean="0"/>
              <a:t>получение разрешения на строительство 13%</a:t>
            </a:r>
          </a:p>
          <a:p>
            <a:r>
              <a:rPr lang="ru-RU" sz="1100" b="1" dirty="0" smtClean="0"/>
              <a:t>Конкуренция со стороны теневого сектора 13%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5072337"/>
            <a:ext cx="18125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бизнесу </a:t>
            </a:r>
            <a:r>
              <a:rPr lang="ru-RU" sz="1100" b="1" dirty="0"/>
              <a:t>стало </a:t>
            </a:r>
            <a:r>
              <a:rPr lang="ru-RU" sz="1100" b="1" dirty="0" smtClean="0"/>
              <a:t>проще  преодолевать </a:t>
            </a:r>
            <a:r>
              <a:rPr lang="ru-RU" sz="1100" b="1" dirty="0"/>
              <a:t>барьеры </a:t>
            </a:r>
            <a:r>
              <a:rPr lang="ru-RU" sz="1100" b="1" dirty="0" smtClean="0"/>
              <a:t>31%</a:t>
            </a:r>
          </a:p>
          <a:p>
            <a:r>
              <a:rPr lang="ru-RU" sz="1100" b="1" dirty="0"/>
              <a:t>бизнесу стало </a:t>
            </a:r>
            <a:r>
              <a:rPr lang="ru-RU" sz="1100" b="1" dirty="0" smtClean="0"/>
              <a:t>сложнее преодолевать </a:t>
            </a:r>
            <a:r>
              <a:rPr lang="ru-RU" sz="1100" b="1" dirty="0"/>
              <a:t>барьеры </a:t>
            </a:r>
            <a:r>
              <a:rPr lang="ru-RU" sz="1100" b="1" dirty="0" smtClean="0"/>
              <a:t>20%</a:t>
            </a:r>
            <a:endParaRPr lang="ru-RU" sz="1100" b="1" dirty="0"/>
          </a:p>
          <a:p>
            <a:r>
              <a:rPr lang="ru-RU" sz="1100" b="1" dirty="0"/>
              <a:t>уровень и количество административных барьеров не изменился </a:t>
            </a:r>
            <a:r>
              <a:rPr lang="ru-RU" sz="1100" b="1" dirty="0" smtClean="0"/>
              <a:t>20%</a:t>
            </a:r>
            <a:endParaRPr lang="ru-RU" sz="11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88%</a:t>
            </a:r>
          </a:p>
          <a:p>
            <a:r>
              <a:rPr lang="ru-RU" sz="1200" b="1" dirty="0" smtClean="0"/>
              <a:t>- не удовлетворен 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77%</a:t>
            </a:r>
            <a:endParaRPr lang="ru-RU" sz="1200" dirty="0"/>
          </a:p>
          <a:p>
            <a:r>
              <a:rPr lang="ru-RU" sz="1200" b="1" dirty="0" smtClean="0"/>
              <a:t>- мало 6%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55" y="4230255"/>
            <a:ext cx="335381" cy="64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25%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63595" y="3959710"/>
            <a:ext cx="478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13% </a:t>
            </a:r>
            <a:endParaRPr lang="ru-RU" sz="1000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36" y="4230256"/>
            <a:ext cx="320092" cy="678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2" name="Прямоугольник 41"/>
          <p:cNvSpPr/>
          <p:nvPr/>
        </p:nvSpPr>
        <p:spPr>
          <a:xfrm rot="10800000" flipV="1">
            <a:off x="2282235" y="4008252"/>
            <a:ext cx="544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13% </a:t>
            </a:r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44" y="1385888"/>
            <a:ext cx="986921" cy="7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0" y="2540131"/>
            <a:ext cx="856174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21" y="5544767"/>
            <a:ext cx="856174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Обмен\Наташа\фото\сельское хозяйство\IMG_28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3" y="3640777"/>
            <a:ext cx="4359006" cy="29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Рынок  </a:t>
            </a:r>
            <a:r>
              <a:rPr lang="ru-RU" sz="2800" b="1" dirty="0"/>
              <a:t>бытовых </a:t>
            </a:r>
            <a:r>
              <a:rPr lang="ru-RU" sz="2800" b="1" dirty="0" smtClean="0"/>
              <a:t> услуг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385888"/>
            <a:ext cx="2602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конкуренция 72 %</a:t>
            </a:r>
          </a:p>
          <a:p>
            <a:r>
              <a:rPr lang="ru-RU" sz="1200" b="1" dirty="0" smtClean="0"/>
              <a:t>слабая 21%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75563"/>
            <a:ext cx="280035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50" b="1" dirty="0" smtClean="0"/>
              <a:t>увеличилось 77%</a:t>
            </a:r>
          </a:p>
          <a:p>
            <a:pPr lvl="1"/>
            <a:r>
              <a:rPr lang="ru-RU" sz="1150" b="1" dirty="0"/>
              <a:t>з</a:t>
            </a:r>
            <a:r>
              <a:rPr lang="ru-RU" sz="1150" b="1" dirty="0" smtClean="0"/>
              <a:t>атрудняются </a:t>
            </a:r>
          </a:p>
          <a:p>
            <a:pPr lvl="1"/>
            <a:r>
              <a:rPr lang="ru-RU" sz="1150" b="1" dirty="0" smtClean="0"/>
              <a:t>ответить 19%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5735" y="3742066"/>
            <a:ext cx="22411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в</a:t>
            </a:r>
            <a:r>
              <a:rPr lang="ru-RU" sz="1100" b="1" dirty="0" smtClean="0"/>
              <a:t>ысокие налоги 40%</a:t>
            </a:r>
          </a:p>
          <a:p>
            <a:r>
              <a:rPr lang="ru-RU" sz="1100" b="1" dirty="0" smtClean="0"/>
              <a:t>конкуренция со стороны теневого сектора 17%</a:t>
            </a:r>
          </a:p>
          <a:p>
            <a:r>
              <a:rPr lang="ru-RU" sz="1100" b="1" dirty="0"/>
              <a:t>о</a:t>
            </a:r>
            <a:r>
              <a:rPr lang="ru-RU" sz="1100" b="1" dirty="0" smtClean="0"/>
              <a:t>граничение доступа к товаром и услугам естественной </a:t>
            </a:r>
            <a:r>
              <a:rPr lang="ru-RU" sz="1100" b="1" dirty="0" smtClean="0"/>
              <a:t>монополии 20</a:t>
            </a:r>
            <a:r>
              <a:rPr lang="ru-RU" sz="1100" b="1" dirty="0" smtClean="0"/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5056948"/>
            <a:ext cx="1812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уровень и количество административных барьеров не изменился 60%</a:t>
            </a:r>
          </a:p>
          <a:p>
            <a:r>
              <a:rPr lang="ru-RU" sz="1100" b="1" dirty="0"/>
              <a:t>бизнесу стало </a:t>
            </a:r>
            <a:r>
              <a:rPr lang="ru-RU" sz="1100" b="1" dirty="0" smtClean="0"/>
              <a:t>сложнее преодолевать </a:t>
            </a:r>
            <a:r>
              <a:rPr lang="ru-RU" sz="1100" b="1" dirty="0"/>
              <a:t>барьеры </a:t>
            </a:r>
            <a:r>
              <a:rPr lang="ru-RU" sz="1100" b="1" dirty="0" smtClean="0"/>
              <a:t>10%</a:t>
            </a:r>
            <a:endParaRPr lang="ru-RU" sz="1100" b="1" dirty="0"/>
          </a:p>
          <a:p>
            <a:endParaRPr lang="ru-RU" sz="11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95%</a:t>
            </a:r>
          </a:p>
          <a:p>
            <a:r>
              <a:rPr lang="ru-RU" sz="1200" b="1" dirty="0" smtClean="0"/>
              <a:t>- не удовлетворен 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73%</a:t>
            </a:r>
            <a:endParaRPr lang="ru-RU" sz="1200" dirty="0"/>
          </a:p>
          <a:p>
            <a:r>
              <a:rPr lang="ru-RU" sz="1200" b="1" dirty="0" smtClean="0"/>
              <a:t>- мало </a:t>
            </a:r>
            <a:r>
              <a:rPr lang="ru-RU" sz="1200" b="1" dirty="0"/>
              <a:t>3</a:t>
            </a:r>
            <a:r>
              <a:rPr lang="ru-RU" sz="1200" b="1" dirty="0" smtClean="0"/>
              <a:t>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55" y="4230255"/>
            <a:ext cx="335381" cy="64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40%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63595" y="3959710"/>
            <a:ext cx="478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20% </a:t>
            </a:r>
            <a:endParaRPr lang="ru-RU" sz="10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58" y="5360104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78" y="5995561"/>
            <a:ext cx="335381" cy="282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600198" y="4983083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60%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963595" y="5667879"/>
            <a:ext cx="5906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10% </a:t>
            </a:r>
            <a:endParaRPr lang="ru-RU" sz="1000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09" y="1385887"/>
            <a:ext cx="990250" cy="7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низ 39"/>
          <p:cNvSpPr/>
          <p:nvPr/>
        </p:nvSpPr>
        <p:spPr>
          <a:xfrm flipV="1">
            <a:off x="1540229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36" y="4407978"/>
            <a:ext cx="320092" cy="500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2" name="Прямоугольник 41"/>
          <p:cNvSpPr/>
          <p:nvPr/>
        </p:nvSpPr>
        <p:spPr>
          <a:xfrm rot="10800000" flipV="1">
            <a:off x="2282233" y="4159020"/>
            <a:ext cx="54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17% 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05" y="3617181"/>
            <a:ext cx="4292951" cy="26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/>
              <a:t>Р</a:t>
            </a:r>
            <a:r>
              <a:rPr lang="ru-RU" sz="2500" b="1" dirty="0" smtClean="0"/>
              <a:t>ынок </a:t>
            </a:r>
            <a:r>
              <a:rPr lang="ru-RU" sz="2500" b="1" dirty="0"/>
              <a:t>санаторно-курортных и туристических услуг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385888"/>
            <a:ext cx="2602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у</a:t>
            </a:r>
            <a:r>
              <a:rPr lang="ru-RU" sz="1200" b="1" dirty="0" smtClean="0"/>
              <a:t>меренная 88%</a:t>
            </a:r>
          </a:p>
          <a:p>
            <a:r>
              <a:rPr lang="ru-RU" sz="1200" b="1" dirty="0"/>
              <a:t>в</a:t>
            </a:r>
            <a:r>
              <a:rPr lang="ru-RU" sz="1200" b="1" dirty="0" smtClean="0"/>
              <a:t>ысокая  7%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310107"/>
            <a:ext cx="28003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150" b="1" dirty="0" smtClean="0"/>
          </a:p>
          <a:p>
            <a:pPr lvl="1"/>
            <a:r>
              <a:rPr lang="ru-RU" sz="1150" b="1" dirty="0"/>
              <a:t>з</a:t>
            </a:r>
            <a:r>
              <a:rPr lang="ru-RU" sz="1150" b="1" dirty="0" smtClean="0"/>
              <a:t>атрудняются  </a:t>
            </a:r>
          </a:p>
          <a:p>
            <a:pPr lvl="1"/>
            <a:r>
              <a:rPr lang="ru-RU" sz="1150" b="1" dirty="0" smtClean="0"/>
              <a:t>ответить 67%</a:t>
            </a:r>
          </a:p>
          <a:p>
            <a:pPr lvl="1"/>
            <a:r>
              <a:rPr lang="ru-RU" sz="1150" b="1" dirty="0"/>
              <a:t>н</a:t>
            </a:r>
            <a:r>
              <a:rPr lang="ru-RU" sz="1150" b="1" dirty="0" smtClean="0"/>
              <a:t>е изменилось 21%</a:t>
            </a:r>
          </a:p>
          <a:p>
            <a:pPr lvl="1"/>
            <a:r>
              <a:rPr lang="ru-RU" sz="1150" b="1" dirty="0" smtClean="0"/>
              <a:t>увеличилось 11% </a:t>
            </a:r>
            <a:endParaRPr lang="ru-RU" sz="1150" b="1" dirty="0"/>
          </a:p>
          <a:p>
            <a:pPr lvl="1"/>
            <a:endParaRPr lang="ru-RU" sz="115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54279" y="3345598"/>
            <a:ext cx="22525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н</a:t>
            </a:r>
            <a:r>
              <a:rPr lang="ru-RU" sz="1100" b="1" dirty="0" smtClean="0"/>
              <a:t>едостаток квалифицированных кадров 55%</a:t>
            </a:r>
          </a:p>
          <a:p>
            <a:r>
              <a:rPr lang="ru-RU" sz="1100" b="1" dirty="0"/>
              <a:t>к</a:t>
            </a:r>
            <a:r>
              <a:rPr lang="ru-RU" sz="1100" b="1" dirty="0" smtClean="0"/>
              <a:t>онкуренция со стороны теневого бизнеса 17%</a:t>
            </a:r>
          </a:p>
          <a:p>
            <a:r>
              <a:rPr lang="ru-RU" sz="1100" b="1" dirty="0"/>
              <a:t>о</a:t>
            </a:r>
            <a:r>
              <a:rPr lang="ru-RU" sz="1100" b="1" dirty="0" smtClean="0"/>
              <a:t>граничение доступа к товарам и услугам субъектов естественных монополий 9%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97015" y="4949816"/>
            <a:ext cx="175491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а</a:t>
            </a:r>
            <a:r>
              <a:rPr lang="ru-RU" sz="1100" b="1" dirty="0" smtClean="0"/>
              <a:t>дминистративные барьеры  отсутствуют 55%</a:t>
            </a:r>
          </a:p>
          <a:p>
            <a:r>
              <a:rPr lang="ru-RU" sz="1100" b="1" dirty="0" smtClean="0"/>
              <a:t>бизнесу </a:t>
            </a:r>
            <a:r>
              <a:rPr lang="ru-RU" sz="1100" b="1" dirty="0"/>
              <a:t>стало </a:t>
            </a:r>
            <a:r>
              <a:rPr lang="ru-RU" sz="1100" b="1" dirty="0" smtClean="0"/>
              <a:t>проще  преодолевать барьеры 26%</a:t>
            </a:r>
          </a:p>
          <a:p>
            <a:r>
              <a:rPr lang="ru-RU" sz="1100" b="1" dirty="0"/>
              <a:t>у</a:t>
            </a:r>
            <a:r>
              <a:rPr lang="ru-RU" sz="1100" b="1" dirty="0" smtClean="0"/>
              <a:t>ровень и количество административных барьеров не изменился 15% </a:t>
            </a:r>
            <a:endParaRPr lang="ru-RU" sz="1100" b="1" dirty="0"/>
          </a:p>
          <a:p>
            <a:endParaRPr lang="ru-RU" sz="11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95%</a:t>
            </a:r>
          </a:p>
          <a:p>
            <a:r>
              <a:rPr lang="ru-RU" sz="1200" b="1" dirty="0" smtClean="0"/>
              <a:t>- не удовлетворен 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организаций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74%</a:t>
            </a:r>
            <a:endParaRPr lang="ru-RU" sz="1200" dirty="0"/>
          </a:p>
          <a:p>
            <a:r>
              <a:rPr lang="ru-RU" sz="1200" b="1" dirty="0" smtClean="0"/>
              <a:t>- </a:t>
            </a:r>
            <a:r>
              <a:rPr lang="ru-RU" sz="1200" b="1" dirty="0"/>
              <a:t>м</a:t>
            </a:r>
            <a:r>
              <a:rPr lang="ru-RU" sz="1200" b="1" dirty="0" smtClean="0"/>
              <a:t>ало 2%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94" y="4230254"/>
            <a:ext cx="335381" cy="64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55%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63595" y="3959710"/>
            <a:ext cx="478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17% </a:t>
            </a:r>
            <a:endParaRPr lang="ru-RU" sz="10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75" y="5360104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76" y="5693328"/>
            <a:ext cx="335381" cy="60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600198" y="4983083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55%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963596" y="5437048"/>
            <a:ext cx="5906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26 % </a:t>
            </a:r>
            <a:endParaRPr lang="ru-RU" sz="1000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18" y="4551872"/>
            <a:ext cx="320092" cy="321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2" name="Прямоугольник 41"/>
          <p:cNvSpPr/>
          <p:nvPr/>
        </p:nvSpPr>
        <p:spPr>
          <a:xfrm rot="10800000" flipV="1">
            <a:off x="2282233" y="4159020"/>
            <a:ext cx="54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9% </a:t>
            </a:r>
            <a:endParaRPr lang="ru-RU" sz="10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44" y="1385888"/>
            <a:ext cx="1044238" cy="6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0" y="2540131"/>
            <a:ext cx="856174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32" y="5874957"/>
            <a:ext cx="320092" cy="423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6" name="Прямоугольник 45"/>
          <p:cNvSpPr/>
          <p:nvPr/>
        </p:nvSpPr>
        <p:spPr>
          <a:xfrm rot="10800000" flipV="1">
            <a:off x="2338757" y="5628663"/>
            <a:ext cx="487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15 %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555685"/>
            <a:ext cx="2101272" cy="13178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3555684"/>
            <a:ext cx="2175163" cy="1329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85633"/>
            <a:ext cx="2121694" cy="15171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885634"/>
            <a:ext cx="2175163" cy="15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</a:t>
            </a:r>
            <a:r>
              <a:rPr lang="ru-RU" sz="2800" b="1" dirty="0" smtClean="0"/>
              <a:t>ынок </a:t>
            </a:r>
            <a:r>
              <a:rPr lang="ru-RU" sz="2800" b="1" dirty="0"/>
              <a:t>пищевой продукции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518723"/>
            <a:ext cx="197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</a:t>
            </a:r>
          </a:p>
          <a:p>
            <a:r>
              <a:rPr lang="ru-RU" sz="1200" b="1" dirty="0" smtClean="0"/>
              <a:t>конкуренция  88%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75564"/>
            <a:ext cx="280035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150" b="1" dirty="0" smtClean="0"/>
          </a:p>
          <a:p>
            <a:pPr lvl="1"/>
            <a:r>
              <a:rPr lang="ru-RU" sz="1150" b="1" dirty="0" smtClean="0"/>
              <a:t>увеличилось 88% </a:t>
            </a:r>
            <a:endParaRPr lang="ru-RU" sz="1150" b="1" dirty="0"/>
          </a:p>
          <a:p>
            <a:pPr lvl="1"/>
            <a:endParaRPr lang="ru-RU" sz="115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97016" y="3857483"/>
            <a:ext cx="1754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конкуренция со стороны теневого бизнеса 38%</a:t>
            </a:r>
          </a:p>
          <a:p>
            <a:r>
              <a:rPr lang="ru-RU" sz="1100" b="1" dirty="0"/>
              <a:t>в</a:t>
            </a:r>
            <a:r>
              <a:rPr lang="ru-RU" sz="1100" b="1" dirty="0" smtClean="0"/>
              <a:t>ысокие налоги 32%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97015" y="5119093"/>
            <a:ext cx="175491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бизнесу </a:t>
            </a:r>
            <a:r>
              <a:rPr lang="ru-RU" sz="1100" b="1" dirty="0"/>
              <a:t>стало </a:t>
            </a:r>
            <a:r>
              <a:rPr lang="ru-RU" sz="1100" b="1" dirty="0" smtClean="0"/>
              <a:t>сложнее  преодолевать барьеры 38%</a:t>
            </a:r>
          </a:p>
          <a:p>
            <a:r>
              <a:rPr lang="ru-RU" sz="1100" b="1" dirty="0"/>
              <a:t>у</a:t>
            </a:r>
            <a:r>
              <a:rPr lang="ru-RU" sz="1100" b="1" dirty="0" smtClean="0"/>
              <a:t>ровень и количество административных барьеров не изменился 38% </a:t>
            </a:r>
            <a:endParaRPr lang="ru-RU" sz="1100" b="1" dirty="0"/>
          </a:p>
          <a:p>
            <a:endParaRPr lang="ru-RU" sz="11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88%</a:t>
            </a:r>
          </a:p>
          <a:p>
            <a:r>
              <a:rPr lang="ru-RU" sz="1200" b="1" dirty="0" smtClean="0"/>
              <a:t>- не удовлетворен 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организаций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80%</a:t>
            </a:r>
            <a:endParaRPr lang="ru-RU" sz="1200" dirty="0"/>
          </a:p>
          <a:p>
            <a:r>
              <a:rPr lang="ru-RU" sz="1200" b="1" dirty="0" smtClean="0"/>
              <a:t>- </a:t>
            </a:r>
            <a:r>
              <a:rPr lang="ru-RU" sz="1200" b="1" dirty="0"/>
              <a:t>м</a:t>
            </a:r>
            <a:r>
              <a:rPr lang="ru-RU" sz="1200" b="1" dirty="0" smtClean="0"/>
              <a:t>ало 3%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58" y="3924625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97" y="4078278"/>
            <a:ext cx="335381" cy="790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71849" y="3691634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38%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95421" y="3840308"/>
            <a:ext cx="511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32% </a:t>
            </a:r>
            <a:endParaRPr lang="ru-RU" sz="1000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1" y="1385888"/>
            <a:ext cx="992073" cy="61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Стрелка вниз 46"/>
          <p:cNvSpPr/>
          <p:nvPr/>
        </p:nvSpPr>
        <p:spPr>
          <a:xfrm flipV="1">
            <a:off x="1540229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5401781"/>
            <a:ext cx="838166" cy="8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0" y="3426244"/>
            <a:ext cx="4401001" cy="31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</a:t>
            </a:r>
            <a:r>
              <a:rPr lang="ru-RU" sz="2800" b="1" dirty="0" smtClean="0"/>
              <a:t>ынок </a:t>
            </a:r>
            <a:r>
              <a:rPr lang="ru-RU" sz="2800" b="1" dirty="0"/>
              <a:t>продукции легкой промышленности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518723"/>
            <a:ext cx="197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</a:t>
            </a:r>
          </a:p>
          <a:p>
            <a:r>
              <a:rPr lang="ru-RU" sz="1200" b="1" dirty="0" smtClean="0"/>
              <a:t>конкуренция  98%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75564"/>
            <a:ext cx="280035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150" b="1" dirty="0" smtClean="0"/>
          </a:p>
          <a:p>
            <a:pPr lvl="1"/>
            <a:r>
              <a:rPr lang="ru-RU" sz="1150" b="1" dirty="0" smtClean="0"/>
              <a:t>увеличилось 98% </a:t>
            </a:r>
            <a:endParaRPr lang="ru-RU" sz="1150" b="1" dirty="0"/>
          </a:p>
          <a:p>
            <a:pPr lvl="1"/>
            <a:endParaRPr lang="ru-RU" sz="115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97016" y="3857483"/>
            <a:ext cx="1754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высокие налоги 59%</a:t>
            </a:r>
          </a:p>
          <a:p>
            <a:r>
              <a:rPr lang="ru-RU" sz="1100" b="1" dirty="0" smtClean="0"/>
              <a:t>конкуренция со стороны теневого бизнеса 30%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97015" y="5119093"/>
            <a:ext cx="175491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бизнесу </a:t>
            </a:r>
            <a:r>
              <a:rPr lang="ru-RU" sz="1100" b="1" dirty="0"/>
              <a:t>стало </a:t>
            </a:r>
            <a:r>
              <a:rPr lang="ru-RU" sz="1100" b="1" dirty="0" smtClean="0"/>
              <a:t>сложнее  преодолевать барьеры 54%</a:t>
            </a:r>
          </a:p>
          <a:p>
            <a:r>
              <a:rPr lang="ru-RU" sz="1100" b="1" dirty="0"/>
              <a:t>у</a:t>
            </a:r>
            <a:r>
              <a:rPr lang="ru-RU" sz="1100" b="1" dirty="0" smtClean="0"/>
              <a:t>ровень и количество административных барьеров не изменился 35% </a:t>
            </a:r>
            <a:endParaRPr lang="ru-RU" sz="1100" b="1" dirty="0"/>
          </a:p>
          <a:p>
            <a:endParaRPr lang="ru-RU" sz="11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89%</a:t>
            </a:r>
          </a:p>
          <a:p>
            <a:r>
              <a:rPr lang="ru-RU" sz="1200" b="1" dirty="0" smtClean="0"/>
              <a:t>- не удовлетворен 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организаций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75%</a:t>
            </a:r>
            <a:endParaRPr lang="ru-RU" sz="1200" dirty="0"/>
          </a:p>
          <a:p>
            <a:r>
              <a:rPr lang="ru-RU" sz="1200" b="1" dirty="0" smtClean="0"/>
              <a:t>- </a:t>
            </a:r>
            <a:r>
              <a:rPr lang="ru-RU" sz="1200" b="1" dirty="0"/>
              <a:t>м</a:t>
            </a:r>
            <a:r>
              <a:rPr lang="ru-RU" sz="1200" b="1" dirty="0" smtClean="0"/>
              <a:t>ало 10%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94" y="4082820"/>
            <a:ext cx="335381" cy="790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59%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30294" y="3851167"/>
            <a:ext cx="511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30% </a:t>
            </a:r>
            <a:endParaRPr lang="ru-RU" sz="1000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1" y="1385888"/>
            <a:ext cx="992073" cy="61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Стрелка вниз 46"/>
          <p:cNvSpPr/>
          <p:nvPr/>
        </p:nvSpPr>
        <p:spPr>
          <a:xfrm flipV="1">
            <a:off x="1540229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5401781"/>
            <a:ext cx="838166" cy="8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0" y="3567426"/>
            <a:ext cx="4175820" cy="29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1">
                <a:tint val="96000"/>
                <a:satMod val="130000"/>
                <a:lumMod val="50000"/>
              </a:schemeClr>
              <a:schemeClr val="bg1">
                <a:tint val="96000"/>
                <a:satMod val="114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colorTemperature colorTemp="11250"/>
                    </a14:imgEffect>
                    <a14:imgEffect>
                      <a14:saturation sat="2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024" y="469345"/>
            <a:ext cx="8943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Структура </a:t>
            </a:r>
            <a:r>
              <a:rPr lang="ru-RU" sz="1500" b="1" dirty="0" smtClean="0"/>
              <a:t>хозяйствующих </a:t>
            </a:r>
            <a:r>
              <a:rPr lang="ru-RU" sz="1500" b="1" dirty="0"/>
              <a:t>субъектов </a:t>
            </a:r>
            <a:r>
              <a:rPr lang="ru-RU" sz="1500" b="1" dirty="0"/>
              <a:t>по видам экономической </a:t>
            </a:r>
            <a:r>
              <a:rPr lang="ru-RU" sz="1500" b="1" dirty="0" smtClean="0"/>
              <a:t>деятельности, </a:t>
            </a:r>
            <a:r>
              <a:rPr lang="ru-RU" sz="1500" b="1" dirty="0"/>
              <a:t>принявших участие в опросе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4" y="100013"/>
            <a:ext cx="894397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приняли  2 115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4 525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</a:t>
            </a:r>
          </a:p>
        </p:txBody>
      </p:sp>
      <p:graphicFrame>
        <p:nvGraphicFramePr>
          <p:cNvPr id="5" name="officeArt object"/>
          <p:cNvGraphicFramePr/>
          <p:nvPr>
            <p:extLst>
              <p:ext uri="{D42A27DB-BD31-4B8C-83A1-F6EECF244321}">
                <p14:modId xmlns:p14="http://schemas.microsoft.com/office/powerpoint/2010/main" val="2587317444"/>
              </p:ext>
            </p:extLst>
          </p:nvPr>
        </p:nvGraphicFramePr>
        <p:xfrm>
          <a:off x="385763" y="1023343"/>
          <a:ext cx="8315325" cy="261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fficeArt object"/>
          <p:cNvGraphicFramePr/>
          <p:nvPr>
            <p:extLst>
              <p:ext uri="{D42A27DB-BD31-4B8C-83A1-F6EECF244321}">
                <p14:modId xmlns:p14="http://schemas.microsoft.com/office/powerpoint/2010/main" val="3340155574"/>
              </p:ext>
            </p:extLst>
          </p:nvPr>
        </p:nvGraphicFramePr>
        <p:xfrm>
          <a:off x="328610" y="4257676"/>
          <a:ext cx="8315325" cy="212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0" y="3798333"/>
            <a:ext cx="90154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Категория жителей </a:t>
            </a:r>
            <a:r>
              <a:rPr lang="ru-RU" sz="1500" b="1" dirty="0" smtClean="0"/>
              <a:t>города Сочи принявших </a:t>
            </a:r>
            <a:r>
              <a:rPr lang="ru-RU" sz="1500" b="1" dirty="0"/>
              <a:t>участие в опросе</a:t>
            </a:r>
          </a:p>
        </p:txBody>
      </p:sp>
    </p:spTree>
    <p:extLst>
      <p:ext uri="{BB962C8B-B14F-4D97-AF65-F5344CB8AC3E}">
        <p14:creationId xmlns:p14="http://schemas.microsoft.com/office/powerpoint/2010/main" val="1656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услуг дошкольного образования 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85888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6038" y="1585913"/>
            <a:ext cx="2700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высокая 73% </a:t>
            </a:r>
            <a:endParaRPr lang="ru-RU" sz="1400" dirty="0"/>
          </a:p>
          <a:p>
            <a:r>
              <a:rPr lang="ru-RU" sz="1400" b="1" dirty="0"/>
              <a:t>у</a:t>
            </a:r>
            <a:r>
              <a:rPr lang="ru-RU" sz="1400" b="1" dirty="0" smtClean="0"/>
              <a:t>меренная 22%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1" name="Стрелка вниз 10"/>
          <p:cNvSpPr/>
          <p:nvPr/>
        </p:nvSpPr>
        <p:spPr>
          <a:xfrm flipV="1">
            <a:off x="1629914" y="2514600"/>
            <a:ext cx="484632" cy="828675"/>
          </a:xfrm>
          <a:prstGeom prst="downArrow">
            <a:avLst/>
          </a:prstGeom>
          <a:gradFill>
            <a:gsLst>
              <a:gs pos="1000">
                <a:schemeClr val="accent3"/>
              </a:gs>
              <a:gs pos="100000">
                <a:schemeClr val="accent3"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48000"/>
                  <a:satMod val="180000"/>
                  <a:lumMod val="9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443163" y="2733298"/>
            <a:ext cx="2128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увеличилось 91%</a:t>
            </a:r>
            <a:r>
              <a:rPr lang="ru-RU" sz="1400" dirty="0"/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2" y="3749075"/>
            <a:ext cx="173945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41" y="3777838"/>
            <a:ext cx="365805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84" y="4207603"/>
            <a:ext cx="319577" cy="493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 rot="10800000" flipV="1">
            <a:off x="1525845" y="3527922"/>
            <a:ext cx="7831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27% 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 rot="10641177" flipV="1">
            <a:off x="1973661" y="3958860"/>
            <a:ext cx="6707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9%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86037" y="3877906"/>
            <a:ext cx="2454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</a:t>
            </a:r>
            <a:r>
              <a:rPr lang="ru-RU" sz="1400" b="1" dirty="0" smtClean="0"/>
              <a:t>ысокие налоги 27%</a:t>
            </a:r>
          </a:p>
          <a:p>
            <a:r>
              <a:rPr lang="ru-RU" sz="1400" b="1" dirty="0" smtClean="0"/>
              <a:t>давление со стороны конкурентов 9%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4701225"/>
            <a:ext cx="182879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/>
              <a:t>- бизнесу стало проще преодолевать барьеры  41%</a:t>
            </a:r>
          </a:p>
          <a:p>
            <a:r>
              <a:rPr lang="ru-RU" sz="1150" b="1" dirty="0" smtClean="0"/>
              <a:t>- количество  административных барьеров  не изменилось  41%</a:t>
            </a:r>
          </a:p>
          <a:p>
            <a:r>
              <a:rPr lang="ru-RU" sz="1150" b="1" dirty="0" smtClean="0"/>
              <a:t>- стало сложнее преодолевать административные барьеры 18%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0" y="1585913"/>
            <a:ext cx="563231" cy="6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83%</a:t>
            </a:r>
          </a:p>
          <a:p>
            <a:r>
              <a:rPr lang="ru-RU" sz="1200" b="1" dirty="0" smtClean="0"/>
              <a:t>- скорее     удовлетворен 10%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75 %</a:t>
            </a:r>
            <a:endParaRPr lang="ru-RU" sz="1200" dirty="0"/>
          </a:p>
          <a:p>
            <a:r>
              <a:rPr lang="ru-RU" sz="1200" b="1" dirty="0" smtClean="0"/>
              <a:t>- мало 13%</a:t>
            </a:r>
            <a:endParaRPr lang="ru-RU" sz="1200" dirty="0"/>
          </a:p>
          <a:p>
            <a:r>
              <a:rPr lang="ru-RU" sz="1200" b="1" dirty="0" smtClean="0"/>
              <a:t>- много 11 %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2528276"/>
            <a:ext cx="563231" cy="6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9" y="3527922"/>
            <a:ext cx="2647263" cy="2928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90" y="3527922"/>
            <a:ext cx="1721063" cy="2938501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4" y="5256271"/>
            <a:ext cx="856174" cy="114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услуг детского отдыха и оздоровления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85888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3163" y="1585913"/>
            <a:ext cx="284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высокая 43% </a:t>
            </a:r>
            <a:endParaRPr lang="ru-RU" sz="1400" dirty="0"/>
          </a:p>
          <a:p>
            <a:r>
              <a:rPr lang="ru-RU" sz="1400" b="1" dirty="0" smtClean="0"/>
              <a:t>очень высокая 36%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1" name="Стрелка вниз 10"/>
          <p:cNvSpPr/>
          <p:nvPr/>
        </p:nvSpPr>
        <p:spPr>
          <a:xfrm flipV="1">
            <a:off x="1629913" y="2514598"/>
            <a:ext cx="613349" cy="82867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17855"/>
            <a:ext cx="2334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1400" b="1" dirty="0" smtClean="0"/>
              <a:t>Увеличилось 56</a:t>
            </a:r>
            <a:r>
              <a:rPr lang="ru-RU" sz="1400" b="1" dirty="0" smtClean="0"/>
              <a:t>%                                             затрудняются  </a:t>
            </a:r>
          </a:p>
          <a:p>
            <a:pPr lvl="1" algn="just"/>
            <a:r>
              <a:rPr lang="ru-RU" sz="1400" b="1" dirty="0" smtClean="0"/>
              <a:t>ответить 38%</a:t>
            </a:r>
            <a:r>
              <a:rPr lang="ru-RU" sz="1400" dirty="0"/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2" y="3749075"/>
            <a:ext cx="1731301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20" y="3771207"/>
            <a:ext cx="337588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37" y="4216384"/>
            <a:ext cx="296470" cy="493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 rot="10800000" flipV="1">
            <a:off x="1600199" y="3541671"/>
            <a:ext cx="5983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36% 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971674" y="3891139"/>
            <a:ext cx="4714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17%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86037" y="3692863"/>
            <a:ext cx="27003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д</a:t>
            </a:r>
            <a:r>
              <a:rPr lang="ru-RU" sz="1000" b="1" dirty="0" smtClean="0"/>
              <a:t>авление со стороны клиентов  36 %</a:t>
            </a:r>
          </a:p>
          <a:p>
            <a:r>
              <a:rPr lang="ru-RU" sz="1000" b="1" dirty="0"/>
              <a:t>в</a:t>
            </a:r>
            <a:r>
              <a:rPr lang="ru-RU" sz="1000" b="1" dirty="0" smtClean="0"/>
              <a:t>ысокая стоимость доступа к товарам и услугам естественных монополий  17% </a:t>
            </a:r>
          </a:p>
          <a:p>
            <a:r>
              <a:rPr lang="ru-RU" sz="1000" b="1" dirty="0"/>
              <a:t>в</a:t>
            </a:r>
            <a:r>
              <a:rPr lang="ru-RU" sz="1000" b="1" dirty="0" smtClean="0"/>
              <a:t>ысокие таможенные издержки 11%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00" y="5500688"/>
            <a:ext cx="359566" cy="1042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08" y="5589649"/>
            <a:ext cx="278998" cy="954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07" y="5800725"/>
            <a:ext cx="263932" cy="742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8" name="Прямоугольник 27"/>
          <p:cNvSpPr/>
          <p:nvPr/>
        </p:nvSpPr>
        <p:spPr>
          <a:xfrm rot="10800000" flipH="1" flipV="1">
            <a:off x="1600199" y="5250221"/>
            <a:ext cx="6689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38 % </a:t>
            </a:r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 rot="10800000" flipH="1" flipV="1">
            <a:off x="1911084" y="5339275"/>
            <a:ext cx="575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37 % </a:t>
            </a:r>
            <a:endParaRPr lang="ru-RU" sz="1000" dirty="0"/>
          </a:p>
        </p:txBody>
      </p:sp>
      <p:sp>
        <p:nvSpPr>
          <p:cNvPr id="30" name="Прямоугольник 29"/>
          <p:cNvSpPr/>
          <p:nvPr/>
        </p:nvSpPr>
        <p:spPr>
          <a:xfrm rot="10800000" flipH="1" flipV="1">
            <a:off x="2243263" y="5466538"/>
            <a:ext cx="485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12 </a:t>
            </a:r>
            <a:r>
              <a:rPr lang="ru-RU" sz="1000" dirty="0" smtClean="0"/>
              <a:t>% </a:t>
            </a:r>
            <a:endParaRPr lang="ru-RU" sz="1000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664" y="5101591"/>
            <a:ext cx="238347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/>
              <a:t>-бизнесу стало проще преодолевать барьеры  38%</a:t>
            </a:r>
          </a:p>
          <a:p>
            <a:r>
              <a:rPr lang="ru-RU" sz="1150" b="1" dirty="0" smtClean="0"/>
              <a:t>-административные барьеры отсутствуют 37%</a:t>
            </a:r>
          </a:p>
          <a:p>
            <a:r>
              <a:rPr lang="ru-RU" sz="1150" b="1" dirty="0" smtClean="0"/>
              <a:t>-количество  административных барьеров  не изменилось  12 %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1" y="1581335"/>
            <a:ext cx="563231" cy="69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85%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с</a:t>
            </a:r>
            <a:r>
              <a:rPr lang="ru-RU" sz="1200" b="1" dirty="0" smtClean="0"/>
              <a:t>корее  не    удовлетворен  6%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76 %</a:t>
            </a:r>
            <a:endParaRPr lang="ru-RU" sz="1200" dirty="0"/>
          </a:p>
          <a:p>
            <a:r>
              <a:rPr lang="ru-RU" sz="1200" b="1" dirty="0" smtClean="0"/>
              <a:t>- мало 14%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226" y="2514600"/>
            <a:ext cx="563231" cy="7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7007" y="4315430"/>
            <a:ext cx="239032" cy="394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3343273"/>
            <a:ext cx="3743325" cy="320040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 rot="10800000" flipV="1">
            <a:off x="2243262" y="4021571"/>
            <a:ext cx="4856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11%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896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spc="200" dirty="0" smtClean="0">
                <a:latin typeface="Times New Roman" pitchFamily="18" charset="0"/>
                <a:cs typeface="Times New Roman" panose="02020603050405020304" pitchFamily="18" charset="0"/>
              </a:rPr>
              <a:t>Рынок услуг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85888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3163" y="1585913"/>
            <a:ext cx="284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высокая 80% </a:t>
            </a:r>
            <a:endParaRPr lang="ru-RU" sz="1400" dirty="0"/>
          </a:p>
          <a:p>
            <a:r>
              <a:rPr lang="ru-RU" sz="1400" b="1" dirty="0"/>
              <a:t>у</a:t>
            </a:r>
            <a:r>
              <a:rPr lang="ru-RU" sz="1400" b="1" dirty="0" smtClean="0"/>
              <a:t>меренная 19 %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1" name="Стрелка вниз 10"/>
          <p:cNvSpPr/>
          <p:nvPr/>
        </p:nvSpPr>
        <p:spPr>
          <a:xfrm flipV="1">
            <a:off x="1629913" y="2514598"/>
            <a:ext cx="613349" cy="82867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17855"/>
            <a:ext cx="2800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/>
              <a:t>увеличилось</a:t>
            </a:r>
          </a:p>
          <a:p>
            <a:pPr lvl="1"/>
            <a:r>
              <a:rPr lang="ru-RU" sz="1400" b="1" dirty="0" smtClean="0"/>
              <a:t> 95%                                           </a:t>
            </a:r>
            <a:r>
              <a:rPr lang="ru-RU" sz="1400" dirty="0"/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8094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516554" y="3692863"/>
            <a:ext cx="430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86037" y="3692863"/>
            <a:ext cx="2700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</a:t>
            </a:r>
            <a:r>
              <a:rPr lang="ru-RU" sz="1400" b="1" dirty="0" smtClean="0"/>
              <a:t>едостаток квалифицированных кадров 30%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700399" y="4701225"/>
            <a:ext cx="182879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/>
              <a:t>-бизнесу стало проще преодолевать барьеры  40%</a:t>
            </a:r>
          </a:p>
          <a:p>
            <a:r>
              <a:rPr lang="ru-RU" sz="1150" b="1" dirty="0" smtClean="0"/>
              <a:t>-количество  административных барьеров  не изменилось  40%</a:t>
            </a:r>
          </a:p>
          <a:p>
            <a:r>
              <a:rPr lang="ru-RU" sz="1150" b="1" dirty="0" smtClean="0"/>
              <a:t>-стало сложнее преодолевать административные барьеры – 20%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83%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с</a:t>
            </a:r>
            <a:r>
              <a:rPr lang="ru-RU" sz="1200" b="1" dirty="0" smtClean="0"/>
              <a:t>корее  не    удовлетворен  11%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76 %</a:t>
            </a:r>
            <a:endParaRPr lang="ru-RU" sz="1200" dirty="0"/>
          </a:p>
          <a:p>
            <a:r>
              <a:rPr lang="ru-RU" sz="1200" b="1" dirty="0" smtClean="0"/>
              <a:t>- мало 14%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809446" y="4240609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3" y="3892778"/>
            <a:ext cx="856174" cy="89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2" y="5272269"/>
            <a:ext cx="772529" cy="89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3273"/>
            <a:ext cx="4571997" cy="34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ынок </a:t>
            </a:r>
            <a:r>
              <a:rPr lang="ru-RU" sz="30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85888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3163" y="1585913"/>
            <a:ext cx="2843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</a:t>
            </a:r>
            <a:r>
              <a:rPr lang="ru-RU" sz="1400" b="1" dirty="0" smtClean="0"/>
              <a:t>чень высокая 67 % </a:t>
            </a:r>
            <a:endParaRPr lang="ru-RU" sz="1400" dirty="0"/>
          </a:p>
          <a:p>
            <a:r>
              <a:rPr lang="ru-RU" sz="1400" b="1" dirty="0" smtClean="0"/>
              <a:t>высокая 26 %</a:t>
            </a:r>
          </a:p>
          <a:p>
            <a:r>
              <a:rPr lang="ru-RU" sz="1400" b="1" dirty="0"/>
              <a:t>н</a:t>
            </a:r>
            <a:r>
              <a:rPr lang="ru-RU" sz="1400" b="1" dirty="0" smtClean="0"/>
              <a:t>ет конкуренции 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410134"/>
            <a:ext cx="2800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/>
              <a:t>з</a:t>
            </a:r>
            <a:r>
              <a:rPr lang="ru-RU" sz="1400" b="1" dirty="0" smtClean="0"/>
              <a:t>атруднились ответить 67%                                           увеличилось 26%</a:t>
            </a:r>
            <a:r>
              <a:rPr lang="ru-RU" sz="1400" dirty="0"/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86037" y="3692863"/>
            <a:ext cx="2700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</a:t>
            </a:r>
            <a:r>
              <a:rPr lang="ru-RU" sz="1400" b="1" dirty="0" smtClean="0"/>
              <a:t>ысокие налоги 76 %</a:t>
            </a:r>
          </a:p>
          <a:p>
            <a:r>
              <a:rPr lang="ru-RU" sz="1400" b="1" dirty="0"/>
              <a:t>в</a:t>
            </a:r>
            <a:r>
              <a:rPr lang="ru-RU" sz="1400" b="1" dirty="0" smtClean="0"/>
              <a:t>ысокая стоимость</a:t>
            </a:r>
          </a:p>
          <a:p>
            <a:r>
              <a:rPr lang="ru-RU" sz="1400" b="1" dirty="0" smtClean="0"/>
              <a:t>кредитов 12%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5028240"/>
            <a:ext cx="1828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административные барьеры полностью устранены 67%</a:t>
            </a:r>
          </a:p>
          <a:p>
            <a:r>
              <a:rPr lang="ru-RU" sz="1200" b="1" dirty="0" smtClean="0"/>
              <a:t>- стало проще преодолевать административные барьеры  24%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76%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с</a:t>
            </a:r>
            <a:r>
              <a:rPr lang="ru-RU" sz="1200" b="1" dirty="0" smtClean="0"/>
              <a:t>корее  не    удовлетворен  9%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71 %</a:t>
            </a:r>
            <a:endParaRPr lang="ru-RU" sz="1200" dirty="0"/>
          </a:p>
          <a:p>
            <a:r>
              <a:rPr lang="ru-RU" sz="1200" b="1" dirty="0" smtClean="0"/>
              <a:t>- мало 19%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97098" y="3655793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16" y="3886625"/>
            <a:ext cx="334792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08" y="4423602"/>
            <a:ext cx="400055" cy="40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504314" y="3655050"/>
            <a:ext cx="5836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76 % 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85955" y="4177611"/>
            <a:ext cx="528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12 % </a:t>
            </a:r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97" y="2340304"/>
            <a:ext cx="112871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7" y="5360104"/>
            <a:ext cx="35745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82" y="5897081"/>
            <a:ext cx="335381" cy="40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708315" y="5101811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67 %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2067507" y="5650860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24 %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3555684"/>
            <a:ext cx="4286250" cy="28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ынок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услуг психолого-педагогического сопровождения детей с ограниченными возможностями здоровья</a:t>
            </a:r>
            <a:endParaRPr lang="ru-RU" sz="23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85888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3163" y="1585913"/>
            <a:ext cx="284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</a:t>
            </a:r>
            <a:r>
              <a:rPr lang="ru-RU" sz="1400" b="1" dirty="0" smtClean="0"/>
              <a:t>ысокая 56% </a:t>
            </a:r>
            <a:endParaRPr lang="ru-RU" sz="1400" dirty="0"/>
          </a:p>
          <a:p>
            <a:r>
              <a:rPr lang="ru-RU" sz="1400" b="1" dirty="0"/>
              <a:t>о</a:t>
            </a:r>
            <a:r>
              <a:rPr lang="ru-RU" sz="1400" b="1" dirty="0" smtClean="0"/>
              <a:t>чень высокая 33 %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625577"/>
            <a:ext cx="280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/>
              <a:t>увеличилось 31%</a:t>
            </a:r>
          </a:p>
          <a:p>
            <a:pPr lvl="1"/>
            <a:r>
              <a:rPr lang="ru-RU" sz="1400" b="1" dirty="0"/>
              <a:t>н</a:t>
            </a:r>
            <a:r>
              <a:rPr lang="ru-RU" sz="1400" b="1" dirty="0" smtClean="0"/>
              <a:t>е изменилось </a:t>
            </a:r>
            <a:r>
              <a:rPr lang="ru-RU" sz="1400" dirty="0"/>
              <a:t>	</a:t>
            </a:r>
            <a:r>
              <a:rPr lang="ru-RU" sz="1400" b="1" dirty="0" smtClean="0"/>
              <a:t>25%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86038" y="3401711"/>
            <a:ext cx="2257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</a:t>
            </a:r>
            <a:r>
              <a:rPr lang="ru-RU" sz="1400" b="1" dirty="0" smtClean="0"/>
              <a:t>едостаток квалифицированных кадров 33 %</a:t>
            </a:r>
          </a:p>
          <a:p>
            <a:r>
              <a:rPr lang="ru-RU" sz="1400" b="1" dirty="0"/>
              <a:t>н</a:t>
            </a:r>
            <a:r>
              <a:rPr lang="ru-RU" sz="1400" b="1" dirty="0" smtClean="0"/>
              <a:t>естабильность российского законодательства 33%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4935908"/>
            <a:ext cx="1828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стало проще преодолевать административные барьеры  66%</a:t>
            </a:r>
          </a:p>
          <a:p>
            <a:r>
              <a:rPr lang="ru-RU" sz="1200" b="1" dirty="0" smtClean="0"/>
              <a:t>- количество административных барьеров не изменилось </a:t>
            </a:r>
            <a:r>
              <a:rPr lang="ru-RU" sz="1200" b="1" dirty="0" smtClean="0"/>
              <a:t>33</a:t>
            </a:r>
            <a:r>
              <a:rPr lang="ru-RU" sz="1200" b="1" dirty="0" smtClean="0"/>
              <a:t>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79%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с</a:t>
            </a:r>
            <a:r>
              <a:rPr lang="ru-RU" sz="1200" b="1" dirty="0" smtClean="0"/>
              <a:t>корее  не    удовлетворен  7%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70 %</a:t>
            </a:r>
            <a:endParaRPr lang="ru-RU" sz="1200" dirty="0"/>
          </a:p>
          <a:p>
            <a:r>
              <a:rPr lang="ru-RU" sz="1200" b="1" dirty="0" smtClean="0"/>
              <a:t>- мало 20%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16" y="3886625"/>
            <a:ext cx="334792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08" y="3886625"/>
            <a:ext cx="400055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557867" y="3529612"/>
            <a:ext cx="5301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33 % 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14545" y="3555685"/>
            <a:ext cx="4877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33 % </a:t>
            </a:r>
            <a:endParaRPr lang="ru-RU" sz="10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7" y="5360104"/>
            <a:ext cx="35745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82" y="5897081"/>
            <a:ext cx="335381" cy="40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708315" y="5101811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66</a:t>
            </a:r>
            <a:r>
              <a:rPr lang="ru-RU" sz="1000" dirty="0" smtClean="0"/>
              <a:t>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2067507" y="5650860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33 </a:t>
            </a:r>
            <a:r>
              <a:rPr lang="ru-RU" sz="1000" dirty="0" smtClean="0"/>
              <a:t>% </a:t>
            </a:r>
            <a:endParaRPr lang="ru-RU" sz="10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8" y="2504778"/>
            <a:ext cx="856174" cy="89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8" y="3520504"/>
            <a:ext cx="4380316" cy="33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ынок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услуг в сфере культуры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85888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3163" y="1585913"/>
            <a:ext cx="284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</a:t>
            </a:r>
            <a:r>
              <a:rPr lang="ru-RU" sz="1400" b="1" dirty="0" smtClean="0"/>
              <a:t>ысокая 67% </a:t>
            </a:r>
            <a:endParaRPr lang="ru-RU" sz="1400" dirty="0"/>
          </a:p>
          <a:p>
            <a:r>
              <a:rPr lang="ru-RU" sz="1400" b="1" dirty="0"/>
              <a:t>о</a:t>
            </a:r>
            <a:r>
              <a:rPr lang="ru-RU" sz="1400" b="1" dirty="0" smtClean="0"/>
              <a:t>чень высокая 17 %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17855"/>
            <a:ext cx="2800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/>
              <a:t>увеличилось 71 %</a:t>
            </a:r>
          </a:p>
          <a:p>
            <a:pPr lvl="1"/>
            <a:r>
              <a:rPr lang="ru-RU" sz="1400" b="1" dirty="0" smtClean="0"/>
              <a:t>затрудняются</a:t>
            </a:r>
          </a:p>
          <a:p>
            <a:pPr lvl="1"/>
            <a:r>
              <a:rPr lang="ru-RU" sz="1400" b="1" dirty="0" smtClean="0"/>
              <a:t>ответить </a:t>
            </a:r>
            <a:r>
              <a:rPr lang="ru-RU" sz="1400" b="1" dirty="0" smtClean="0"/>
              <a:t>25%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86037" y="3529612"/>
            <a:ext cx="22574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</a:t>
            </a:r>
            <a:r>
              <a:rPr lang="ru-RU" sz="1400" b="1" dirty="0" smtClean="0"/>
              <a:t>авление со стороны конкурентов 27%</a:t>
            </a:r>
          </a:p>
          <a:p>
            <a:r>
              <a:rPr lang="ru-RU" sz="1400" b="1" dirty="0"/>
              <a:t>с</a:t>
            </a:r>
            <a:r>
              <a:rPr lang="ru-RU" sz="1400" b="1" dirty="0" smtClean="0"/>
              <a:t>ложность получения доступа к земельным участкам 17 %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4935908"/>
            <a:ext cx="1828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количество административных барьеров не изменилось </a:t>
            </a:r>
            <a:r>
              <a:rPr lang="ru-RU" sz="1200" b="1" dirty="0" smtClean="0"/>
              <a:t>54</a:t>
            </a:r>
            <a:r>
              <a:rPr lang="ru-RU" sz="1200" b="1" dirty="0" smtClean="0"/>
              <a:t>%</a:t>
            </a:r>
          </a:p>
          <a:p>
            <a:r>
              <a:rPr lang="ru-RU" sz="1200" b="1" dirty="0"/>
              <a:t>а</a:t>
            </a:r>
            <a:r>
              <a:rPr lang="ru-RU" sz="1200" b="1" dirty="0" smtClean="0"/>
              <a:t>дминистративные барьеры отсутствуют 22%</a:t>
            </a:r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85 %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с</a:t>
            </a:r>
            <a:r>
              <a:rPr lang="ru-RU" sz="1200" b="1" dirty="0" smtClean="0"/>
              <a:t>корее    удовлетворен  10%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78%</a:t>
            </a:r>
            <a:endParaRPr lang="ru-RU" sz="1200" dirty="0"/>
          </a:p>
          <a:p>
            <a:r>
              <a:rPr lang="ru-RU" sz="1200" b="1" dirty="0" smtClean="0"/>
              <a:t>- мало 13%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16" y="3886625"/>
            <a:ext cx="334792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08" y="4200525"/>
            <a:ext cx="400055" cy="62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557867" y="3529612"/>
            <a:ext cx="5301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27 % 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708316" y="3857482"/>
            <a:ext cx="1063459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17 % </a:t>
            </a:r>
            <a:endParaRPr lang="ru-RU" sz="10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7" y="5360104"/>
            <a:ext cx="35745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82" y="5897081"/>
            <a:ext cx="335381" cy="40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708315" y="5101811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54%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2067507" y="5650860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22 % </a:t>
            </a:r>
            <a:endParaRPr lang="ru-RU" sz="10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629913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67" y="3401710"/>
            <a:ext cx="4355657" cy="28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ынок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услуг жилищно-коммунального хозяйства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3163" y="1585913"/>
            <a:ext cx="2843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</a:t>
            </a:r>
            <a:r>
              <a:rPr lang="ru-RU" sz="1400" b="1" dirty="0" smtClean="0"/>
              <a:t>меренная 50% </a:t>
            </a:r>
            <a:endParaRPr lang="ru-RU" sz="1400" dirty="0"/>
          </a:p>
          <a:p>
            <a:r>
              <a:rPr lang="ru-RU" sz="1400" b="1" dirty="0"/>
              <a:t>в</a:t>
            </a:r>
            <a:r>
              <a:rPr lang="ru-RU" sz="1400" b="1" dirty="0" smtClean="0"/>
              <a:t>ысокая конкуренция</a:t>
            </a:r>
          </a:p>
          <a:p>
            <a:r>
              <a:rPr lang="ru-RU" sz="1400" b="1" dirty="0" smtClean="0"/>
              <a:t>50%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733298"/>
            <a:ext cx="2800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/>
              <a:t>увеличилось 80 %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02328" y="3401708"/>
            <a:ext cx="22411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д</a:t>
            </a:r>
            <a:r>
              <a:rPr lang="ru-RU" sz="1300" b="1" dirty="0" smtClean="0"/>
              <a:t>авление со стороны конкурентов 50%</a:t>
            </a:r>
          </a:p>
          <a:p>
            <a:r>
              <a:rPr lang="ru-RU" sz="1300" b="1" dirty="0"/>
              <a:t>н</a:t>
            </a:r>
            <a:r>
              <a:rPr lang="ru-RU" sz="1300" b="1" dirty="0" smtClean="0"/>
              <a:t>еобходимость установления партнерский отношений с органами власти 50%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5087724"/>
            <a:ext cx="1812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количество административных барьеров не изменилось  60%</a:t>
            </a:r>
          </a:p>
          <a:p>
            <a:r>
              <a:rPr lang="ru-RU" sz="1200" b="1" dirty="0" smtClean="0"/>
              <a:t>Бизнесу стало проще преодолевать барьеры  40%</a:t>
            </a:r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77%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с</a:t>
            </a:r>
            <a:r>
              <a:rPr lang="ru-RU" sz="1200" b="1" dirty="0" smtClean="0"/>
              <a:t>корее    удовлетворен  10%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75%</a:t>
            </a:r>
            <a:endParaRPr lang="ru-RU" sz="1200" dirty="0"/>
          </a:p>
          <a:p>
            <a:r>
              <a:rPr lang="ru-RU" sz="1200" b="1" dirty="0" smtClean="0"/>
              <a:t>- мало 11%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7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16" y="3886625"/>
            <a:ext cx="334792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08" y="3886625"/>
            <a:ext cx="400055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557867" y="3529612"/>
            <a:ext cx="5301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50 % 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782845" y="3536456"/>
            <a:ext cx="11032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50% </a:t>
            </a:r>
            <a:endParaRPr lang="ru-RU" sz="10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7" y="5360104"/>
            <a:ext cx="35745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82" y="5692457"/>
            <a:ext cx="335381" cy="606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708315" y="5101811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60%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992957" y="5369291"/>
            <a:ext cx="6093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40 % </a:t>
            </a:r>
            <a:endParaRPr lang="ru-RU" sz="10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629913" y="2271713"/>
            <a:ext cx="813250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70" y="1489201"/>
            <a:ext cx="856174" cy="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3529612"/>
            <a:ext cx="3871913" cy="27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4222</TotalTime>
  <Words>1762</Words>
  <Application>Microsoft Office PowerPoint</Application>
  <PresentationFormat>Экран (4:3)</PresentationFormat>
  <Paragraphs>551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Ковтун Юлия Викторовна</dc:creator>
  <cp:lastModifiedBy>Макаренко Елена Владимировна</cp:lastModifiedBy>
  <cp:revision>362</cp:revision>
  <cp:lastPrinted>2016-09-16T05:55:20Z</cp:lastPrinted>
  <dcterms:created xsi:type="dcterms:W3CDTF">2016-09-06T13:02:19Z</dcterms:created>
  <dcterms:modified xsi:type="dcterms:W3CDTF">2018-02-19T13:25:51Z</dcterms:modified>
</cp:coreProperties>
</file>